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AA621-3B42-43BC-AFB0-EC24AA1E4E8E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72A26-EA5A-422E-BD29-206684A67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8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IQ" smtClean="0">
              <a:latin typeface="Times New Roman" pitchFamily="18" charset="0"/>
            </a:endParaRPr>
          </a:p>
        </p:txBody>
      </p:sp>
      <p:sp>
        <p:nvSpPr>
          <p:cNvPr id="4506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29057" indent="-280406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21626" indent="-224325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570276" indent="-224325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18927" indent="-224325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607577F0-5645-4C3A-8D2C-AFF51420EACC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4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3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9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2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5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5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29AA73EA-53CD-4AE3-A1C8-904B20378B31}" type="slidenum">
              <a:rPr lang="en-US" sz="1400" b="0">
                <a:latin typeface="Times New Roman" pitchFamily="18" charset="0"/>
              </a:rPr>
              <a:pPr eaLnBrk="1" hangingPunct="1"/>
              <a:t>2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The Aldol Reaction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610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The mechanism of dehydration consists of two steps: deprotonation followed by loss of </a:t>
            </a:r>
            <a:r>
              <a:rPr lang="en-US" sz="1800">
                <a:cs typeface="Arial" charset="0"/>
              </a:rPr>
              <a:t>¯</a:t>
            </a:r>
            <a:r>
              <a:rPr lang="en-US">
                <a:cs typeface="Arial" charset="0"/>
              </a:rPr>
              <a:t>OH.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1752600" y="1524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  <p:pic>
        <p:nvPicPr>
          <p:cNvPr id="10246" name="Picture 9" descr="mechanism_242_c_la_7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62188"/>
            <a:ext cx="8534400" cy="314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14B43CD6-7785-42C1-810E-B0C2E823C155}" type="slidenum">
              <a:rPr lang="en-US" sz="1400" b="0">
                <a:latin typeface="Times New Roman" pitchFamily="18" charset="0"/>
              </a:rPr>
              <a:pPr eaLnBrk="1" hangingPunct="1"/>
              <a:t>3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The Aldol Reaction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610600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tabLst>
                <a:tab pos="2054225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2054225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2054225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2054225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2054225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An aldol reaction is often called an </a:t>
            </a:r>
            <a:r>
              <a:rPr lang="en-US">
                <a:solidFill>
                  <a:schemeClr val="accent2"/>
                </a:solidFill>
              </a:rPr>
              <a:t>aldol condensation</a:t>
            </a:r>
            <a:r>
              <a:rPr lang="en-US"/>
              <a:t> because the </a:t>
            </a:r>
            <a:r>
              <a:rPr lang="en-US">
                <a:sym typeface="Symbol" pitchFamily="18" charset="2"/>
              </a:rPr>
              <a:t>-hydroxy carbonyl compound that is initially formed loses 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 by dehydration. A condensation reaction is one in which a small molecule, in this case, 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O, is eliminated during the reaction. 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>
                <a:sym typeface="Symbol" pitchFamily="18" charset="2"/>
              </a:rPr>
              <a:t>It may or may not be possible to isolate the </a:t>
            </a:r>
            <a:r>
              <a:rPr lang="en-US">
                <a:solidFill>
                  <a:schemeClr val="accent2"/>
                </a:solidFill>
                <a:sym typeface="Symbol" pitchFamily="18" charset="2"/>
              </a:rPr>
              <a:t>-hydroxy carbonyl compound</a:t>
            </a:r>
            <a:r>
              <a:rPr lang="en-US">
                <a:sym typeface="Symbol" pitchFamily="18" charset="2"/>
              </a:rPr>
              <a:t> under the conditions of the aldol reaction. When the ,-unsaturated carbonyl compound is further conjugated with a carbon-carbon double bond or a benzene ring (as is the case in reaction 2), elimination of H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O is spontaneous and the -hydroxy carbonyl compound cannot be isolated.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752600" y="1524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149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4</cp:revision>
  <dcterms:created xsi:type="dcterms:W3CDTF">2019-11-16T12:47:35Z</dcterms:created>
  <dcterms:modified xsi:type="dcterms:W3CDTF">2019-11-16T12:55:12Z</dcterms:modified>
</cp:coreProperties>
</file>